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366" r:id="rId3"/>
    <p:sldId id="397" r:id="rId4"/>
    <p:sldId id="408" r:id="rId5"/>
    <p:sldId id="409" r:id="rId6"/>
    <p:sldId id="374" r:id="rId7"/>
    <p:sldId id="410" r:id="rId8"/>
    <p:sldId id="411" r:id="rId9"/>
    <p:sldId id="398" r:id="rId10"/>
    <p:sldId id="402" r:id="rId11"/>
    <p:sldId id="403" r:id="rId12"/>
    <p:sldId id="404" r:id="rId13"/>
    <p:sldId id="399" r:id="rId14"/>
    <p:sldId id="405" r:id="rId15"/>
    <p:sldId id="406" r:id="rId16"/>
    <p:sldId id="407" r:id="rId17"/>
    <p:sldId id="3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4434" autoAdjust="0"/>
  </p:normalViewPr>
  <p:slideViewPr>
    <p:cSldViewPr snapToGrid="0" showGuides="1">
      <p:cViewPr varScale="1">
        <p:scale>
          <a:sx n="74" d="100"/>
          <a:sy n="74" d="100"/>
        </p:scale>
        <p:origin x="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742EC-B0A2-4117-B795-B821A0F1EDB2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E9D4A-75B4-428B-A262-DEAF894C7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3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E9D4A-75B4-428B-A262-DEAF894C71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5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7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9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2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7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2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4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32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41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2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0C661-83F1-4BC5-BED9-C17F0EB6C66B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EF6C0-1499-44F9-9591-998035121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65766" y="1844941"/>
            <a:ext cx="61250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n>
                  <a:solidFill>
                    <a:srgbClr val="00B0F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Science-1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5767" y="2954998"/>
            <a:ext cx="7766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w Cen MT" panose="020B0602020104020603" pitchFamily="34" charset="0"/>
              </a:rPr>
              <a:t>Second Unit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-478970" y="1844942"/>
            <a:ext cx="4294472" cy="35108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1264" y="1668434"/>
            <a:ext cx="4844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0" dirty="0">
                <a:solidFill>
                  <a:schemeClr val="bg1"/>
                </a:solidFill>
                <a:latin typeface="Tw Cen MT" panose="020B0602020104020603" pitchFamily="34" charset="0"/>
              </a:rPr>
              <a:t>9th</a:t>
            </a:r>
            <a:endParaRPr lang="en-US" sz="14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6344" y="1659187"/>
            <a:ext cx="4294472" cy="35108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78161" y="3878327"/>
            <a:ext cx="38557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महाPractice</a:t>
            </a:r>
            <a:endParaRPr lang="en-US" sz="60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8161" y="4710412"/>
            <a:ext cx="46969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Maharashtra Board</a:t>
            </a:r>
          </a:p>
        </p:txBody>
      </p:sp>
      <p:sp>
        <p:nvSpPr>
          <p:cNvPr id="9" name="Rectangle 8"/>
          <p:cNvSpPr/>
          <p:nvPr/>
        </p:nvSpPr>
        <p:spPr>
          <a:xfrm>
            <a:off x="4114477" y="873384"/>
            <a:ext cx="25291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#</a:t>
            </a:r>
            <a:r>
              <a:rPr lang="en-US" sz="4400" b="1" dirty="0" err="1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latin typeface="Tw Cen MT" panose="020B0602020104020603" pitchFamily="34" charset="0"/>
              </a:rPr>
              <a:t>BestEver</a:t>
            </a:r>
            <a:endParaRPr lang="en-US" sz="4400" b="1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0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9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65201"/>
          <a:stretch/>
        </p:blipFill>
        <p:spPr>
          <a:xfrm>
            <a:off x="194074" y="215267"/>
            <a:ext cx="10526594" cy="116359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863771" y="2293258"/>
            <a:ext cx="348343" cy="2046515"/>
          </a:xfrm>
          <a:custGeom>
            <a:avLst/>
            <a:gdLst>
              <a:gd name="connsiteX0" fmla="*/ 958642 w 1089271"/>
              <a:gd name="connsiteY0" fmla="*/ 0 h 3759200"/>
              <a:gd name="connsiteX1" fmla="*/ 699 w 1089271"/>
              <a:gd name="connsiteY1" fmla="*/ 1901372 h 3759200"/>
              <a:gd name="connsiteX2" fmla="*/ 1089271 w 1089271"/>
              <a:gd name="connsiteY2" fmla="*/ 3759200 h 37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271" h="3759200">
                <a:moveTo>
                  <a:pt x="958642" y="0"/>
                </a:moveTo>
                <a:cubicBezTo>
                  <a:pt x="468785" y="637419"/>
                  <a:pt x="-21072" y="1274839"/>
                  <a:pt x="699" y="1901372"/>
                </a:cubicBezTo>
                <a:cubicBezTo>
                  <a:pt x="22470" y="2527905"/>
                  <a:pt x="555870" y="3143552"/>
                  <a:pt x="1089271" y="3759200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892799" y="3316515"/>
            <a:ext cx="31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36341" y="3055258"/>
            <a:ext cx="31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37942" y="2764972"/>
            <a:ext cx="31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0512" y="2532744"/>
            <a:ext cx="31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37941" y="3868057"/>
            <a:ext cx="31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39537" y="4129314"/>
            <a:ext cx="31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6340" y="3548743"/>
            <a:ext cx="31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3371" y="3323689"/>
            <a:ext cx="85344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06400" y="3323689"/>
            <a:ext cx="88537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258907" y="3249831"/>
            <a:ext cx="133368" cy="13336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71542" y="333724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776" y="1462659"/>
            <a:ext cx="672558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4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6536" b="19622"/>
          <a:stretch/>
        </p:blipFill>
        <p:spPr>
          <a:xfrm>
            <a:off x="106988" y="215267"/>
            <a:ext cx="10526594" cy="1465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00" y="2010785"/>
            <a:ext cx="6225943" cy="3469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68" y="644271"/>
            <a:ext cx="9573874" cy="6154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782" y="584599"/>
            <a:ext cx="7497221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1679"/>
          <a:stretch/>
        </p:blipFill>
        <p:spPr>
          <a:xfrm>
            <a:off x="165046" y="278294"/>
            <a:ext cx="10526594" cy="61260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81794"/>
              </p:ext>
            </p:extLst>
          </p:nvPr>
        </p:nvGraphicFramePr>
        <p:xfrm>
          <a:off x="990361" y="2098112"/>
          <a:ext cx="5848208" cy="3970360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2924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4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2510">
                <a:tc>
                  <a:txBody>
                    <a:bodyPr/>
                    <a:lstStyle/>
                    <a:p>
                      <a:r>
                        <a:rPr lang="en-US" sz="24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Real and inverted </a:t>
                      </a:r>
                      <a:r>
                        <a:rPr lang="en-US" sz="24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as well as </a:t>
                      </a:r>
                      <a:r>
                        <a:rPr lang="en-US" sz="24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rgbClr val="FFC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virtual and erect</a:t>
                      </a:r>
                      <a:endParaRPr lang="en-US" sz="2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marL="95250" marR="95250" marT="9525" marB="952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  <a:p>
                      <a:r>
                        <a:rPr lang="en-US" sz="24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Always virtual and erect</a:t>
                      </a:r>
                    </a:p>
                    <a:p>
                      <a:endParaRPr lang="en-US" sz="2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marL="95250" marR="95250" marT="9525" marB="952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28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Magnified, diminished as well as same size as that of object</a:t>
                      </a:r>
                    </a:p>
                    <a:p>
                      <a:endParaRPr lang="en-US" sz="2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</a:endParaRPr>
                    </a:p>
                  </a:txBody>
                  <a:tcPr marL="95250" marR="95250" marT="9525" marB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</a:rPr>
                        <a:t>Always diminished</a:t>
                      </a:r>
                    </a:p>
                  </a:txBody>
                  <a:tcPr marL="95250" marR="95250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0825" y="1651836"/>
            <a:ext cx="215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Concave Mirror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4442" y="1651836"/>
            <a:ext cx="1873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Convex </a:t>
            </a:r>
            <a:r>
              <a:rPr lang="en-US" sz="2000" b="1" dirty="0">
                <a:solidFill>
                  <a:schemeClr val="bg1"/>
                </a:solidFill>
              </a:rPr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272128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3" y="399933"/>
            <a:ext cx="1106006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7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0" y="2010785"/>
            <a:ext cx="6225943" cy="3469276"/>
          </a:xfrm>
          <a:prstGeom prst="rect">
            <a:avLst/>
          </a:prstGeom>
        </p:spPr>
      </p:pic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45124"/>
          <a:stretch/>
        </p:blipFill>
        <p:spPr>
          <a:xfrm>
            <a:off x="217623" y="399934"/>
            <a:ext cx="11060068" cy="1385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299" y="1704995"/>
            <a:ext cx="7890815" cy="51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11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0276" r="49738" b="22127"/>
          <a:stretch/>
        </p:blipFill>
        <p:spPr>
          <a:xfrm>
            <a:off x="217623" y="157211"/>
            <a:ext cx="8937177" cy="112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22" y="399933"/>
            <a:ext cx="11684091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4424"/>
          <a:stretch/>
        </p:blipFill>
        <p:spPr>
          <a:xfrm>
            <a:off x="174080" y="477032"/>
            <a:ext cx="11060068" cy="645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555" y="1599731"/>
            <a:ext cx="8266189" cy="3108543"/>
          </a:xfrm>
          <a:prstGeom prst="rect">
            <a:avLst/>
          </a:prstGeom>
          <a:solidFill>
            <a:schemeClr val="tx2">
              <a:alpha val="69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0" i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1) </a:t>
            </a:r>
            <a:r>
              <a:rPr lang="en-US" sz="2800" b="0" i="0" dirty="0">
                <a:ln>
                  <a:solidFill>
                    <a:sysClr val="windowText" lastClr="000000"/>
                  </a:solidFill>
                </a:ln>
                <a:solidFill>
                  <a:srgbClr val="00B0F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Convex</a:t>
            </a:r>
            <a:r>
              <a:rPr lang="en-US" sz="2800" b="0" i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mirrors have the ability to cover </a:t>
            </a:r>
            <a:r>
              <a:rPr lang="en-US" sz="2800" b="0" i="0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wider field </a:t>
            </a:r>
            <a:r>
              <a:rPr lang="en-US" sz="2800" b="0" i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of view by forming </a:t>
            </a:r>
            <a:r>
              <a:rPr lang="en-US" sz="2800" b="0" i="0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diminished and virtual</a:t>
            </a:r>
            <a:r>
              <a:rPr lang="en-US" sz="2800" b="0" i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image of the objects.</a:t>
            </a:r>
          </a:p>
          <a:p>
            <a:r>
              <a:rPr lang="en-US" sz="2800" b="0" i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2) Thus, the mirrors fitted on the outside of cars are convex so that </a:t>
            </a:r>
            <a:r>
              <a:rPr lang="en-US" sz="2800" b="0" i="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larger view</a:t>
            </a:r>
            <a:r>
              <a:rPr lang="en-US" sz="2800" b="0" i="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of the road can be observed by the driver sitting in the car.</a:t>
            </a:r>
            <a:endParaRPr lang="en-US" sz="28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82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16697" y="2828835"/>
            <a:ext cx="4545132" cy="1328023"/>
          </a:xfrm>
          <a:prstGeom prst="round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w Cen MT" panose="020B0602020104020603" pitchFamily="34" charset="0"/>
              </a:rPr>
              <a:t>SUBSCRIBE</a:t>
            </a:r>
            <a:endParaRPr lang="en-US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6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504942" y="-45946"/>
            <a:ext cx="1687058" cy="369332"/>
            <a:chOff x="2479073" y="537925"/>
            <a:chExt cx="7382074" cy="1105084"/>
          </a:xfrm>
          <a:solidFill>
            <a:srgbClr val="FFC000"/>
          </a:solidFill>
        </p:grpSpPr>
        <p:sp>
          <p:nvSpPr>
            <p:cNvPr id="13" name="Rectangle 12"/>
            <p:cNvSpPr/>
            <p:nvPr/>
          </p:nvSpPr>
          <p:spPr>
            <a:xfrm>
              <a:off x="2479073" y="676926"/>
              <a:ext cx="6738425" cy="829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79073" y="537925"/>
              <a:ext cx="7382074" cy="11050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Let’s Solve with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504942" y="237514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5713" y="6457950"/>
            <a:ext cx="1252173" cy="369332"/>
            <a:chOff x="2479073" y="537925"/>
            <a:chExt cx="9444549" cy="1556823"/>
          </a:xfrm>
          <a:solidFill>
            <a:srgbClr val="FFC000"/>
          </a:solidFill>
        </p:grpSpPr>
        <p:sp>
          <p:nvSpPr>
            <p:cNvPr id="17" name="Rectangle 16"/>
            <p:cNvSpPr/>
            <p:nvPr/>
          </p:nvSpPr>
          <p:spPr>
            <a:xfrm>
              <a:off x="2479073" y="676926"/>
              <a:ext cx="6738425" cy="8299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79073" y="537925"/>
              <a:ext cx="9444549" cy="15568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SUBSCRIBE</a:t>
              </a:r>
            </a:p>
          </p:txBody>
        </p:sp>
      </p:grpSp>
      <p:sp>
        <p:nvSpPr>
          <p:cNvPr id="3" name="AutoShape 2" descr="blob:https://web.whatsapp.com/a7b1e367-c25b-49b2-a9e6-fe7ca020081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601" y="131427"/>
            <a:ext cx="6640941" cy="645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944" y="160338"/>
            <a:ext cx="6640941" cy="64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4" y="215267"/>
            <a:ext cx="8379792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4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68289"/>
          <a:stretch/>
        </p:blipFill>
        <p:spPr>
          <a:xfrm>
            <a:off x="140093" y="215268"/>
            <a:ext cx="9170527" cy="2019932"/>
          </a:xfrm>
          <a:prstGeom prst="rect">
            <a:avLst/>
          </a:prstGeom>
        </p:spPr>
      </p:pic>
      <p:pic>
        <p:nvPicPr>
          <p:cNvPr id="1026" name="Picture 2" descr="Infinity is weird… even in infinity mirrors! | Skulls in the Sta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356" y="238758"/>
            <a:ext cx="4306466" cy="638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40114" y="1356359"/>
            <a:ext cx="1459124" cy="443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1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31711" b="43602"/>
          <a:stretch/>
        </p:blipFill>
        <p:spPr>
          <a:xfrm>
            <a:off x="241694" y="215267"/>
            <a:ext cx="10263247" cy="2194104"/>
          </a:xfrm>
          <a:prstGeom prst="rect">
            <a:avLst/>
          </a:prstGeom>
        </p:spPr>
      </p:pic>
      <p:sp>
        <p:nvSpPr>
          <p:cNvPr id="3" name="Arc 2"/>
          <p:cNvSpPr/>
          <p:nvPr/>
        </p:nvSpPr>
        <p:spPr>
          <a:xfrm rot="1200328">
            <a:off x="5036458" y="2833811"/>
            <a:ext cx="1640114" cy="2365829"/>
          </a:xfrm>
          <a:prstGeom prst="arc">
            <a:avLst>
              <a:gd name="adj1" fmla="val 16200000"/>
              <a:gd name="adj2" fmla="val 2504125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574971" y="3033486"/>
            <a:ext cx="145143" cy="58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720114" y="3248753"/>
            <a:ext cx="145143" cy="58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792685" y="3522077"/>
            <a:ext cx="145143" cy="58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792685" y="3838945"/>
            <a:ext cx="145143" cy="58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720113" y="4155813"/>
            <a:ext cx="145143" cy="58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574971" y="4472681"/>
            <a:ext cx="145143" cy="58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458855" y="4731492"/>
            <a:ext cx="145143" cy="58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386282" y="2873829"/>
            <a:ext cx="145143" cy="580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86971" y="3838945"/>
            <a:ext cx="85344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0" y="3838945"/>
            <a:ext cx="885371" cy="0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64456" y="3306810"/>
            <a:ext cx="0" cy="488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64456" y="3306810"/>
            <a:ext cx="613954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681253" y="3306810"/>
            <a:ext cx="1893718" cy="48859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81877" y="4010668"/>
            <a:ext cx="12260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Infinite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78705" y="4010667"/>
            <a:ext cx="105869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Focus</a:t>
            </a:r>
          </a:p>
        </p:txBody>
      </p:sp>
      <p:sp>
        <p:nvSpPr>
          <p:cNvPr id="33" name="Oval 32"/>
          <p:cNvSpPr/>
          <p:nvPr/>
        </p:nvSpPr>
        <p:spPr>
          <a:xfrm>
            <a:off x="4633486" y="3750635"/>
            <a:ext cx="174172" cy="1741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523" y="399933"/>
            <a:ext cx="9242770" cy="455093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531424" y="1288680"/>
            <a:ext cx="2220689" cy="443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744" y="2992836"/>
            <a:ext cx="6476065" cy="35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9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31" grpId="0" animBg="1"/>
      <p:bldP spid="32" grpId="0" animBg="1"/>
      <p:bldP spid="33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5" y="215267"/>
            <a:ext cx="3602134" cy="19618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691" y="215267"/>
            <a:ext cx="3663328" cy="1961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75" y="2509526"/>
            <a:ext cx="3666618" cy="206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139" y="2509526"/>
            <a:ext cx="3553880" cy="2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55401" b="26146"/>
          <a:stretch/>
        </p:blipFill>
        <p:spPr>
          <a:xfrm>
            <a:off x="222362" y="215267"/>
            <a:ext cx="10282580" cy="24263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55657" y="1878873"/>
            <a:ext cx="2612572" cy="530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685" y="0"/>
            <a:ext cx="123806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72606"/>
          <a:stretch/>
        </p:blipFill>
        <p:spPr>
          <a:xfrm>
            <a:off x="0" y="0"/>
            <a:ext cx="9329964" cy="19204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62169" y="1269273"/>
            <a:ext cx="1727201" cy="443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33" y="2175467"/>
            <a:ext cx="8592367" cy="4220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5" y="2136809"/>
            <a:ext cx="5949912" cy="33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halkboard background Images | Free Vectors, Stock Photos &amp; PS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4942" y="215267"/>
            <a:ext cx="992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Crystal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74" y="215267"/>
            <a:ext cx="1052659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5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137</Words>
  <Application>Microsoft Office PowerPoint</Application>
  <PresentationFormat>Widescreen</PresentationFormat>
  <Paragraphs>38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Segoe UI Black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918830979037</cp:lastModifiedBy>
  <cp:revision>86</cp:revision>
  <dcterms:created xsi:type="dcterms:W3CDTF">2022-12-30T09:31:13Z</dcterms:created>
  <dcterms:modified xsi:type="dcterms:W3CDTF">2023-01-19T07:24:16Z</dcterms:modified>
</cp:coreProperties>
</file>